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66" r:id="rId5"/>
    <p:sldId id="264" r:id="rId6"/>
    <p:sldId id="262" r:id="rId7"/>
    <p:sldId id="263" r:id="rId8"/>
    <p:sldId id="260" r:id="rId9"/>
    <p:sldId id="267" r:id="rId10"/>
    <p:sldId id="261"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95"/>
    <p:restoredTop sz="79534"/>
  </p:normalViewPr>
  <p:slideViewPr>
    <p:cSldViewPr snapToGrid="0" snapToObjects="1">
      <p:cViewPr varScale="1">
        <p:scale>
          <a:sx n="48" d="100"/>
          <a:sy n="48" d="100"/>
        </p:scale>
        <p:origin x="224"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4DF83-FC95-4449-B96B-8E3735B7A401}" type="datetimeFigureOut">
              <a:rPr lang="en-US" smtClean="0"/>
              <a:t>2/21/22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95BB1-D8FC-184E-AD7E-F66755617DF9}" type="slidenum">
              <a:rPr lang="en-US" smtClean="0"/>
              <a:t>‹#›</a:t>
            </a:fld>
            <a:endParaRPr lang="en-US"/>
          </a:p>
        </p:txBody>
      </p:sp>
    </p:spTree>
    <p:extLst>
      <p:ext uri="{BB962C8B-B14F-4D97-AF65-F5344CB8AC3E}">
        <p14:creationId xmlns:p14="http://schemas.microsoft.com/office/powerpoint/2010/main" val="323256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afp.org/afp/2019/0401/p445.html#afp20190401p445-b2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aafp.org/afp/2019/0401/p445.html#afp20190401p445-b25"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ptodate-com.york.ezproxy.cuny.edu/contents/treatment-and-prognosis-of-febrile-seizures/abstract/34" TargetMode="External"/><Relationship Id="rId7" Type="http://schemas.openxmlformats.org/officeDocument/2006/relationships/hyperlink" Target="https://www.aafp.org/afp/2019/0401/p445.html#afp20190401p445-b12"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aafp.org/afp/2019/0401/p445.html#afp20190401p445-b11" TargetMode="External"/><Relationship Id="rId5" Type="http://schemas.openxmlformats.org/officeDocument/2006/relationships/hyperlink" Target="https://www.aafp.org/afp/2019/0401/p445.html#afp20190401p445-b10" TargetMode="External"/><Relationship Id="rId4" Type="http://schemas.openxmlformats.org/officeDocument/2006/relationships/hyperlink" Target="https://www.aafp.org/afp/2019/0401/p445.html#afp20190401p445-b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Certain vaccine preparations and associated age at administration have been shown to increase the risk of febrile seizures</a:t>
            </a:r>
            <a:endParaRPr lang="en-US" dirty="0"/>
          </a:p>
        </p:txBody>
      </p:sp>
      <p:sp>
        <p:nvSpPr>
          <p:cNvPr id="4" name="Slide Number Placeholder 3"/>
          <p:cNvSpPr>
            <a:spLocks noGrp="1"/>
          </p:cNvSpPr>
          <p:nvPr>
            <p:ph type="sldNum" sz="quarter" idx="5"/>
          </p:nvPr>
        </p:nvSpPr>
        <p:spPr/>
        <p:txBody>
          <a:bodyPr/>
          <a:lstStyle/>
          <a:p>
            <a:fld id="{2FA95BB1-D8FC-184E-AD7E-F66755617DF9}" type="slidenum">
              <a:rPr lang="en-US" smtClean="0"/>
              <a:t>5</a:t>
            </a:fld>
            <a:endParaRPr lang="en-US"/>
          </a:p>
        </p:txBody>
      </p:sp>
    </p:spTree>
    <p:extLst>
      <p:ext uri="{BB962C8B-B14F-4D97-AF65-F5344CB8AC3E}">
        <p14:creationId xmlns:p14="http://schemas.microsoft.com/office/powerpoint/2010/main" val="247098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Children who have a simple febrile seizure and are well-appearing do not require routine diagnostic testing (laboratory tests, neuroimaging, or electroencephalography), except as indicated to discern the cause of the fever</a:t>
            </a:r>
            <a:endParaRPr lang="en-US" dirty="0"/>
          </a:p>
        </p:txBody>
      </p:sp>
      <p:sp>
        <p:nvSpPr>
          <p:cNvPr id="4" name="Slide Number Placeholder 3"/>
          <p:cNvSpPr>
            <a:spLocks noGrp="1"/>
          </p:cNvSpPr>
          <p:nvPr>
            <p:ph type="sldNum" sz="quarter" idx="5"/>
          </p:nvPr>
        </p:nvSpPr>
        <p:spPr/>
        <p:txBody>
          <a:bodyPr/>
          <a:lstStyle/>
          <a:p>
            <a:fld id="{2FA95BB1-D8FC-184E-AD7E-F66755617DF9}" type="slidenum">
              <a:rPr lang="en-US" smtClean="0"/>
              <a:t>6</a:t>
            </a:fld>
            <a:endParaRPr lang="en-US"/>
          </a:p>
        </p:txBody>
      </p:sp>
    </p:spTree>
    <p:extLst>
      <p:ext uri="{BB962C8B-B14F-4D97-AF65-F5344CB8AC3E}">
        <p14:creationId xmlns:p14="http://schemas.microsoft.com/office/powerpoint/2010/main" val="425139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patients with complex febrile seizures, the neurologic examination can help determine whether laboratory tests are indicated. Well-appearing children with complex febrile seizures have a low risk of hypoglycemia, and although they may have slightly lower serum sodium levels, those levels do not predict seizure recurrence.</a:t>
            </a:r>
            <a:r>
              <a:rPr lang="en-US" sz="1200" b="0" i="0" u="sng" kern="1200" baseline="30000" dirty="0">
                <a:solidFill>
                  <a:schemeClr val="tx1"/>
                </a:solidFill>
                <a:effectLst/>
                <a:latin typeface="+mn-lt"/>
                <a:ea typeface="+mn-ea"/>
                <a:cs typeface="+mn-cs"/>
                <a:hlinkClick r:id="rId3"/>
              </a:rPr>
              <a:t>24</a:t>
            </a:r>
            <a:r>
              <a:rPr lang="en-US" sz="1200" b="0" i="0" kern="1200" baseline="30000" dirty="0">
                <a:solidFill>
                  <a:schemeClr val="tx1"/>
                </a:solidFill>
                <a:effectLst/>
                <a:latin typeface="+mn-lt"/>
                <a:ea typeface="+mn-ea"/>
                <a:cs typeface="+mn-cs"/>
              </a:rPr>
              <a:t>,</a:t>
            </a:r>
            <a:r>
              <a:rPr lang="en-US" sz="1200" b="0" i="0" u="sng" kern="1200" baseline="30000" dirty="0">
                <a:solidFill>
                  <a:schemeClr val="tx1"/>
                </a:solidFill>
                <a:effectLst/>
                <a:latin typeface="+mn-lt"/>
                <a:ea typeface="+mn-ea"/>
                <a:cs typeface="+mn-cs"/>
                <a:hlinkClick r:id="rId4"/>
              </a:rPr>
              <a:t>25</a:t>
            </a:r>
            <a:r>
              <a:rPr lang="en-US" sz="1200" b="0" i="0" kern="1200" dirty="0">
                <a:solidFill>
                  <a:schemeClr val="tx1"/>
                </a:solidFill>
                <a:effectLst/>
                <a:latin typeface="+mn-lt"/>
                <a:ea typeface="+mn-ea"/>
                <a:cs typeface="+mn-cs"/>
              </a:rPr>
              <a:t> Persistently abnormal mental status between or after seizures should prompt evaluation for hypoglycemia and electrolyte abnormalities.</a:t>
            </a:r>
            <a:endParaRPr lang="en-US" dirty="0"/>
          </a:p>
          <a:p>
            <a:endParaRPr lang="en-US" dirty="0"/>
          </a:p>
          <a:p>
            <a:r>
              <a:rPr lang="en-US" dirty="0"/>
              <a:t>Children with signs and symptoms of bacterial meningitis should undergo lumbar puncture.</a:t>
            </a:r>
            <a:endParaRPr lang="en-US" u="sng" baseline="30000" dirty="0"/>
          </a:p>
          <a:p>
            <a:endParaRPr lang="en-US" u="sng" baseline="30000" dirty="0"/>
          </a:p>
          <a:p>
            <a:r>
              <a:rPr lang="en-US" dirty="0"/>
              <a:t>Febrile status epilepticus should raise suspicion for serious bacterial infection, intracranial abnormality, or toxic ingestion.</a:t>
            </a:r>
            <a:endParaRPr lang="en-US" u="sng" baseline="30000" dirty="0"/>
          </a:p>
          <a:p>
            <a:endParaRPr lang="en-US" u="sng" baseline="30000" dirty="0"/>
          </a:p>
          <a:p>
            <a:r>
              <a:rPr lang="en-US" dirty="0"/>
              <a:t>In a single series of 24 children with febrile status epilepticus, acute bacterial meningitis was diagnosed in four of the children; therefore, lumbar puncture should be performed in children with this condition.</a:t>
            </a:r>
          </a:p>
          <a:p>
            <a:endParaRPr lang="en-US" dirty="0"/>
          </a:p>
          <a:p>
            <a:endParaRPr lang="en-US" dirty="0"/>
          </a:p>
        </p:txBody>
      </p:sp>
      <p:sp>
        <p:nvSpPr>
          <p:cNvPr id="4" name="Slide Number Placeholder 3"/>
          <p:cNvSpPr>
            <a:spLocks noGrp="1"/>
          </p:cNvSpPr>
          <p:nvPr>
            <p:ph type="sldNum" sz="quarter" idx="5"/>
          </p:nvPr>
        </p:nvSpPr>
        <p:spPr/>
        <p:txBody>
          <a:bodyPr/>
          <a:lstStyle/>
          <a:p>
            <a:fld id="{2FA95BB1-D8FC-184E-AD7E-F66755617DF9}" type="slidenum">
              <a:rPr lang="en-US" smtClean="0"/>
              <a:t>7</a:t>
            </a:fld>
            <a:endParaRPr lang="en-US"/>
          </a:p>
        </p:txBody>
      </p:sp>
    </p:spTree>
    <p:extLst>
      <p:ext uri="{BB962C8B-B14F-4D97-AF65-F5344CB8AC3E}">
        <p14:creationId xmlns:p14="http://schemas.microsoft.com/office/powerpoint/2010/main" val="30000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Neurologic sequelae, including new neurologic deficits, intellectual impairment, and behavioral disorder, are rare following febrile seizures.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prognosis for children with febrile seizures is favorable. While early reports had suggested that febrile seizures were associated with an increased risk of sudden death, the results from a large population-based study indicate that the small excess in mortality among children with febrile seizures is restricted to those with complex febrile seizures [</a:t>
            </a:r>
            <a:r>
              <a:rPr lang="en-US" sz="1200" b="0" i="0" u="sng" kern="1200" dirty="0">
                <a:solidFill>
                  <a:schemeClr val="tx1"/>
                </a:solidFill>
                <a:effectLst/>
                <a:latin typeface="+mn-lt"/>
                <a:ea typeface="+mn-ea"/>
                <a:cs typeface="+mn-cs"/>
                <a:hlinkClick r:id="rId3"/>
              </a:rPr>
              <a:t>34</a:t>
            </a:r>
            <a:r>
              <a:rPr lang="en-US" sz="1200" b="0" i="0" kern="1200" dirty="0">
                <a:solidFill>
                  <a:schemeClr val="tx1"/>
                </a:solidFill>
                <a:effectLst/>
                <a:latin typeface="+mn-lt"/>
                <a:ea typeface="+mn-ea"/>
                <a:cs typeface="+mn-cs"/>
              </a:rPr>
              <a:t>]. Furthermore, the increased risk in those patients is explained, at least in part, by preexisting neurologic abnormalities and subsequent epilepsy.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Epilepsy occurs more frequently in children who have had febrile seizures than in the general population. In a normal child with a simple febrile seizure, the risk is approximately 1 to 2 percent, only slightly above that of the general population . For children with complex febrile seizures, an abnormal developmental history, or a family history of epilepsy, the risk is closer to 5 to 10 percent.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Certain vaccine preparations and associated age at administration have been shown to increase the risk of febrile seizures.</a:t>
            </a:r>
            <a:r>
              <a:rPr lang="en-US" sz="1200" b="0" i="0" u="sng" kern="1200" baseline="30000" dirty="0">
                <a:solidFill>
                  <a:schemeClr val="tx1"/>
                </a:solidFill>
                <a:effectLst/>
                <a:latin typeface="+mn-lt"/>
                <a:ea typeface="+mn-ea"/>
                <a:cs typeface="+mn-cs"/>
                <a:hlinkClick r:id="rId4"/>
              </a:rPr>
              <a:t>9</a:t>
            </a:r>
            <a:r>
              <a:rPr lang="en-US" sz="1200" b="0" i="0" kern="1200" dirty="0">
                <a:solidFill>
                  <a:schemeClr val="tx1"/>
                </a:solidFill>
                <a:effectLst/>
                <a:latin typeface="+mn-lt"/>
                <a:ea typeface="+mn-ea"/>
                <a:cs typeface="+mn-cs"/>
              </a:rPr>
              <a:t> The measles-mumps-rubella vaccine is associated with an increased risk of febrile seizures (10 additional cases per 10,000 children 16 to 23 months of age, but only four additional cases per 10,000 children 12 to 15 months of age).</a:t>
            </a:r>
            <a:r>
              <a:rPr lang="en-US" sz="1200" b="0" i="0" u="sng" kern="1200" baseline="30000" dirty="0">
                <a:solidFill>
                  <a:schemeClr val="tx1"/>
                </a:solidFill>
                <a:effectLst/>
                <a:latin typeface="+mn-lt"/>
                <a:ea typeface="+mn-ea"/>
                <a:cs typeface="+mn-cs"/>
                <a:hlinkClick r:id="rId5"/>
              </a:rPr>
              <a:t>10</a:t>
            </a:r>
            <a:r>
              <a:rPr lang="en-US" sz="1200" b="0" i="0" kern="1200" baseline="30000" dirty="0">
                <a:solidFill>
                  <a:schemeClr val="tx1"/>
                </a:solidFill>
                <a:effectLst/>
                <a:latin typeface="+mn-lt"/>
                <a:ea typeface="+mn-ea"/>
                <a:cs typeface="+mn-cs"/>
              </a:rPr>
              <a:t>,</a:t>
            </a:r>
            <a:r>
              <a:rPr lang="en-US" sz="1200" b="0" i="0" u="sng" kern="1200" baseline="30000" dirty="0">
                <a:solidFill>
                  <a:schemeClr val="tx1"/>
                </a:solidFill>
                <a:effectLst/>
                <a:latin typeface="+mn-lt"/>
                <a:ea typeface="+mn-ea"/>
                <a:cs typeface="+mn-cs"/>
                <a:hlinkClick r:id="rId6"/>
              </a:rPr>
              <a:t>11</a:t>
            </a:r>
            <a:r>
              <a:rPr lang="en-US" sz="1200" b="0" i="0" kern="1200" dirty="0">
                <a:solidFill>
                  <a:schemeClr val="tx1"/>
                </a:solidFill>
                <a:effectLst/>
                <a:latin typeface="+mn-lt"/>
                <a:ea typeface="+mn-ea"/>
                <a:cs typeface="+mn-cs"/>
              </a:rPr>
              <a:t> Because the increased risk of seizures with measles-containing vaccines is lower when administered at 12 to 15 months, the age recommended by the Centers for Disease Control and Prevention, it is important to provide timely immunizations to mitigate potential risks.</a:t>
            </a:r>
            <a:r>
              <a:rPr lang="en-US" sz="1200" b="0" i="0" u="sng" kern="1200" baseline="30000" dirty="0">
                <a:solidFill>
                  <a:schemeClr val="tx1"/>
                </a:solidFill>
                <a:effectLst/>
                <a:latin typeface="+mn-lt"/>
                <a:ea typeface="+mn-ea"/>
                <a:cs typeface="+mn-cs"/>
                <a:hlinkClick r:id="rId6"/>
              </a:rPr>
              <a:t>11</a:t>
            </a:r>
            <a:r>
              <a:rPr lang="en-US" sz="1200" b="0" i="0" kern="1200" baseline="30000" dirty="0">
                <a:solidFill>
                  <a:schemeClr val="tx1"/>
                </a:solidFill>
                <a:effectLst/>
                <a:latin typeface="+mn-lt"/>
                <a:ea typeface="+mn-ea"/>
                <a:cs typeface="+mn-cs"/>
              </a:rPr>
              <a:t>,</a:t>
            </a:r>
            <a:r>
              <a:rPr lang="en-US" sz="1200" b="0" i="0" u="sng" kern="1200" baseline="30000" dirty="0">
                <a:solidFill>
                  <a:schemeClr val="tx1"/>
                </a:solidFill>
                <a:effectLst/>
                <a:latin typeface="+mn-lt"/>
                <a:ea typeface="+mn-ea"/>
                <a:cs typeface="+mn-cs"/>
                <a:hlinkClick r:id="rId7"/>
              </a:rPr>
              <a:t>12</a:t>
            </a:r>
            <a:r>
              <a:rPr lang="en-US" sz="1200" b="0" i="0" kern="1200" dirty="0">
                <a:solidFill>
                  <a:schemeClr val="tx1"/>
                </a:solidFill>
                <a:effectLst/>
                <a:latin typeface="+mn-lt"/>
                <a:ea typeface="+mn-ea"/>
                <a:cs typeface="+mn-cs"/>
              </a:rPr>
              <a:t> There is also a slight increase in risk in the 24 hours following the administration of the measles-mumps-rubella-varicella vaccine compared with separate measles-mumps-rubella and varicella vaccines (3.5 additional cases per 10,000 children)</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FA95BB1-D8FC-184E-AD7E-F66755617DF9}" type="slidenum">
              <a:rPr lang="en-US" smtClean="0"/>
              <a:t>10</a:t>
            </a:fld>
            <a:endParaRPr lang="en-US"/>
          </a:p>
        </p:txBody>
      </p:sp>
    </p:spTree>
    <p:extLst>
      <p:ext uri="{BB962C8B-B14F-4D97-AF65-F5344CB8AC3E}">
        <p14:creationId xmlns:p14="http://schemas.microsoft.com/office/powerpoint/2010/main" val="77457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www.aafp.org</a:t>
            </a:r>
            <a:r>
              <a:rPr lang="en-US" dirty="0"/>
              <a:t>/</a:t>
            </a:r>
            <a:r>
              <a:rPr lang="en-US" dirty="0" err="1"/>
              <a:t>afp</a:t>
            </a:r>
            <a:r>
              <a:rPr lang="en-US" dirty="0"/>
              <a:t>/2019/0401/p445.html</a:t>
            </a:r>
          </a:p>
        </p:txBody>
      </p:sp>
      <p:sp>
        <p:nvSpPr>
          <p:cNvPr id="4" name="Slide Number Placeholder 3"/>
          <p:cNvSpPr>
            <a:spLocks noGrp="1"/>
          </p:cNvSpPr>
          <p:nvPr>
            <p:ph type="sldNum" sz="quarter" idx="5"/>
          </p:nvPr>
        </p:nvSpPr>
        <p:spPr/>
        <p:txBody>
          <a:bodyPr/>
          <a:lstStyle/>
          <a:p>
            <a:fld id="{2FA95BB1-D8FC-184E-AD7E-F66755617DF9}" type="slidenum">
              <a:rPr lang="en-US" smtClean="0"/>
              <a:t>11</a:t>
            </a:fld>
            <a:endParaRPr lang="en-US"/>
          </a:p>
        </p:txBody>
      </p:sp>
    </p:spTree>
    <p:extLst>
      <p:ext uri="{BB962C8B-B14F-4D97-AF65-F5344CB8AC3E}">
        <p14:creationId xmlns:p14="http://schemas.microsoft.com/office/powerpoint/2010/main" val="214083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97EC-9E97-4F49-BBFC-71E9F8D4D1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80BB26-8B62-EE4C-8961-62406476B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5CD6AB-6124-8A4E-AB7E-F95C341C9CB9}"/>
              </a:ext>
            </a:extLst>
          </p:cNvPr>
          <p:cNvSpPr>
            <a:spLocks noGrp="1"/>
          </p:cNvSpPr>
          <p:nvPr>
            <p:ph type="dt" sz="half" idx="10"/>
          </p:nvPr>
        </p:nvSpPr>
        <p:spPr/>
        <p:txBody>
          <a:bodyPr/>
          <a:lstStyle/>
          <a:p>
            <a:fld id="{70CD829B-A3A6-994B-AEE1-229CD1EC09E0}" type="datetimeFigureOut">
              <a:rPr lang="en-US" smtClean="0"/>
              <a:t>2/21/22</a:t>
            </a:fld>
            <a:endParaRPr lang="en-US"/>
          </a:p>
        </p:txBody>
      </p:sp>
      <p:sp>
        <p:nvSpPr>
          <p:cNvPr id="5" name="Footer Placeholder 4">
            <a:extLst>
              <a:ext uri="{FF2B5EF4-FFF2-40B4-BE49-F238E27FC236}">
                <a16:creationId xmlns:a16="http://schemas.microsoft.com/office/drawing/2014/main" id="{7BAB918E-7AD6-0B4E-B36B-79D1E3BB1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E5C6E-8241-8B46-ABEC-6F547F121D89}"/>
              </a:ext>
            </a:extLst>
          </p:cNvPr>
          <p:cNvSpPr>
            <a:spLocks noGrp="1"/>
          </p:cNvSpPr>
          <p:nvPr>
            <p:ph type="sldNum" sz="quarter" idx="12"/>
          </p:nvPr>
        </p:nvSpPr>
        <p:spPr/>
        <p:txBody>
          <a:bodyPr/>
          <a:lstStyle/>
          <a:p>
            <a:fld id="{499DDCA7-D464-B944-AFC8-8B827CE327A0}" type="slidenum">
              <a:rPr lang="en-US" smtClean="0"/>
              <a:t>‹#›</a:t>
            </a:fld>
            <a:endParaRPr lang="en-US"/>
          </a:p>
        </p:txBody>
      </p:sp>
    </p:spTree>
    <p:extLst>
      <p:ext uri="{BB962C8B-B14F-4D97-AF65-F5344CB8AC3E}">
        <p14:creationId xmlns:p14="http://schemas.microsoft.com/office/powerpoint/2010/main" val="296776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8DBC-30DB-2C4E-8E4A-06485B0C83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2AE02A-B82F-BF4D-91C7-8EA80CFAD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C9C97-63AE-384A-B666-3CB33C361F3A}"/>
              </a:ext>
            </a:extLst>
          </p:cNvPr>
          <p:cNvSpPr>
            <a:spLocks noGrp="1"/>
          </p:cNvSpPr>
          <p:nvPr>
            <p:ph type="dt" sz="half" idx="10"/>
          </p:nvPr>
        </p:nvSpPr>
        <p:spPr/>
        <p:txBody>
          <a:bodyPr/>
          <a:lstStyle/>
          <a:p>
            <a:fld id="{70CD829B-A3A6-994B-AEE1-229CD1EC09E0}" type="datetimeFigureOut">
              <a:rPr lang="en-US" smtClean="0"/>
              <a:t>2/21/22</a:t>
            </a:fld>
            <a:endParaRPr lang="en-US"/>
          </a:p>
        </p:txBody>
      </p:sp>
      <p:sp>
        <p:nvSpPr>
          <p:cNvPr id="5" name="Footer Placeholder 4">
            <a:extLst>
              <a:ext uri="{FF2B5EF4-FFF2-40B4-BE49-F238E27FC236}">
                <a16:creationId xmlns:a16="http://schemas.microsoft.com/office/drawing/2014/main" id="{4DF3CD0D-174E-6547-9BE7-BCF249C51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9529B-FB98-BB4B-BAF4-0F1E4A8834FD}"/>
              </a:ext>
            </a:extLst>
          </p:cNvPr>
          <p:cNvSpPr>
            <a:spLocks noGrp="1"/>
          </p:cNvSpPr>
          <p:nvPr>
            <p:ph type="sldNum" sz="quarter" idx="12"/>
          </p:nvPr>
        </p:nvSpPr>
        <p:spPr/>
        <p:txBody>
          <a:bodyPr/>
          <a:lstStyle/>
          <a:p>
            <a:fld id="{499DDCA7-D464-B944-AFC8-8B827CE327A0}" type="slidenum">
              <a:rPr lang="en-US" smtClean="0"/>
              <a:t>‹#›</a:t>
            </a:fld>
            <a:endParaRPr lang="en-US"/>
          </a:p>
        </p:txBody>
      </p:sp>
    </p:spTree>
    <p:extLst>
      <p:ext uri="{BB962C8B-B14F-4D97-AF65-F5344CB8AC3E}">
        <p14:creationId xmlns:p14="http://schemas.microsoft.com/office/powerpoint/2010/main" val="98684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19513C-E137-164E-BA6E-5399814DFF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490F3E-BBA1-734A-BC56-76E950FB09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15044-F4BD-7045-81A3-D78008289739}"/>
              </a:ext>
            </a:extLst>
          </p:cNvPr>
          <p:cNvSpPr>
            <a:spLocks noGrp="1"/>
          </p:cNvSpPr>
          <p:nvPr>
            <p:ph type="dt" sz="half" idx="10"/>
          </p:nvPr>
        </p:nvSpPr>
        <p:spPr/>
        <p:txBody>
          <a:bodyPr/>
          <a:lstStyle/>
          <a:p>
            <a:fld id="{70CD829B-A3A6-994B-AEE1-229CD1EC09E0}" type="datetimeFigureOut">
              <a:rPr lang="en-US" smtClean="0"/>
              <a:t>2/21/22</a:t>
            </a:fld>
            <a:endParaRPr lang="en-US"/>
          </a:p>
        </p:txBody>
      </p:sp>
      <p:sp>
        <p:nvSpPr>
          <p:cNvPr id="5" name="Footer Placeholder 4">
            <a:extLst>
              <a:ext uri="{FF2B5EF4-FFF2-40B4-BE49-F238E27FC236}">
                <a16:creationId xmlns:a16="http://schemas.microsoft.com/office/drawing/2014/main" id="{5673E32E-2DAF-1B42-AF40-94BD2FA23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8CD05-395E-6644-9246-1BB4905B9A78}"/>
              </a:ext>
            </a:extLst>
          </p:cNvPr>
          <p:cNvSpPr>
            <a:spLocks noGrp="1"/>
          </p:cNvSpPr>
          <p:nvPr>
            <p:ph type="sldNum" sz="quarter" idx="12"/>
          </p:nvPr>
        </p:nvSpPr>
        <p:spPr/>
        <p:txBody>
          <a:bodyPr/>
          <a:lstStyle/>
          <a:p>
            <a:fld id="{499DDCA7-D464-B944-AFC8-8B827CE327A0}" type="slidenum">
              <a:rPr lang="en-US" smtClean="0"/>
              <a:t>‹#›</a:t>
            </a:fld>
            <a:endParaRPr lang="en-US"/>
          </a:p>
        </p:txBody>
      </p:sp>
    </p:spTree>
    <p:extLst>
      <p:ext uri="{BB962C8B-B14F-4D97-AF65-F5344CB8AC3E}">
        <p14:creationId xmlns:p14="http://schemas.microsoft.com/office/powerpoint/2010/main" val="329835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426F-C4BC-3A4B-8732-5A4B28E9E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47E8E-F2CF-F64B-973B-679AF4158A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6EB92-E6A6-6F4C-B396-B4094CD88586}"/>
              </a:ext>
            </a:extLst>
          </p:cNvPr>
          <p:cNvSpPr>
            <a:spLocks noGrp="1"/>
          </p:cNvSpPr>
          <p:nvPr>
            <p:ph type="dt" sz="half" idx="10"/>
          </p:nvPr>
        </p:nvSpPr>
        <p:spPr/>
        <p:txBody>
          <a:bodyPr/>
          <a:lstStyle/>
          <a:p>
            <a:fld id="{70CD829B-A3A6-994B-AEE1-229CD1EC09E0}" type="datetimeFigureOut">
              <a:rPr lang="en-US" smtClean="0"/>
              <a:t>2/21/22</a:t>
            </a:fld>
            <a:endParaRPr lang="en-US"/>
          </a:p>
        </p:txBody>
      </p:sp>
      <p:sp>
        <p:nvSpPr>
          <p:cNvPr id="5" name="Footer Placeholder 4">
            <a:extLst>
              <a:ext uri="{FF2B5EF4-FFF2-40B4-BE49-F238E27FC236}">
                <a16:creationId xmlns:a16="http://schemas.microsoft.com/office/drawing/2014/main" id="{E5004724-FD5E-7C46-BAA9-4A68D69A4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1542B-32A9-BA4B-91EA-FBE7D42CBBD1}"/>
              </a:ext>
            </a:extLst>
          </p:cNvPr>
          <p:cNvSpPr>
            <a:spLocks noGrp="1"/>
          </p:cNvSpPr>
          <p:nvPr>
            <p:ph type="sldNum" sz="quarter" idx="12"/>
          </p:nvPr>
        </p:nvSpPr>
        <p:spPr/>
        <p:txBody>
          <a:bodyPr/>
          <a:lstStyle/>
          <a:p>
            <a:fld id="{499DDCA7-D464-B944-AFC8-8B827CE327A0}" type="slidenum">
              <a:rPr lang="en-US" smtClean="0"/>
              <a:t>‹#›</a:t>
            </a:fld>
            <a:endParaRPr lang="en-US"/>
          </a:p>
        </p:txBody>
      </p:sp>
    </p:spTree>
    <p:extLst>
      <p:ext uri="{BB962C8B-B14F-4D97-AF65-F5344CB8AC3E}">
        <p14:creationId xmlns:p14="http://schemas.microsoft.com/office/powerpoint/2010/main" val="183551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6BEB-717C-3345-BEDC-64D9836F2B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1D2AC1-DE78-3D4E-82A9-DC35F1064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D93343-164E-9E48-AC64-B29DBB0B86C0}"/>
              </a:ext>
            </a:extLst>
          </p:cNvPr>
          <p:cNvSpPr>
            <a:spLocks noGrp="1"/>
          </p:cNvSpPr>
          <p:nvPr>
            <p:ph type="dt" sz="half" idx="10"/>
          </p:nvPr>
        </p:nvSpPr>
        <p:spPr/>
        <p:txBody>
          <a:bodyPr/>
          <a:lstStyle/>
          <a:p>
            <a:fld id="{70CD829B-A3A6-994B-AEE1-229CD1EC09E0}" type="datetimeFigureOut">
              <a:rPr lang="en-US" smtClean="0"/>
              <a:t>2/21/22</a:t>
            </a:fld>
            <a:endParaRPr lang="en-US"/>
          </a:p>
        </p:txBody>
      </p:sp>
      <p:sp>
        <p:nvSpPr>
          <p:cNvPr id="5" name="Footer Placeholder 4">
            <a:extLst>
              <a:ext uri="{FF2B5EF4-FFF2-40B4-BE49-F238E27FC236}">
                <a16:creationId xmlns:a16="http://schemas.microsoft.com/office/drawing/2014/main" id="{A7CA9626-9840-BC48-990F-E9391ED30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1FB01-3EC0-6041-8DFD-D8DE0E822FFC}"/>
              </a:ext>
            </a:extLst>
          </p:cNvPr>
          <p:cNvSpPr>
            <a:spLocks noGrp="1"/>
          </p:cNvSpPr>
          <p:nvPr>
            <p:ph type="sldNum" sz="quarter" idx="12"/>
          </p:nvPr>
        </p:nvSpPr>
        <p:spPr/>
        <p:txBody>
          <a:bodyPr/>
          <a:lstStyle/>
          <a:p>
            <a:fld id="{499DDCA7-D464-B944-AFC8-8B827CE327A0}" type="slidenum">
              <a:rPr lang="en-US" smtClean="0"/>
              <a:t>‹#›</a:t>
            </a:fld>
            <a:endParaRPr lang="en-US"/>
          </a:p>
        </p:txBody>
      </p:sp>
    </p:spTree>
    <p:extLst>
      <p:ext uri="{BB962C8B-B14F-4D97-AF65-F5344CB8AC3E}">
        <p14:creationId xmlns:p14="http://schemas.microsoft.com/office/powerpoint/2010/main" val="207494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0EEE-6C4F-2F43-97AE-3FDD624CD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C16A4B-9BC1-4C43-9FEA-D59F2E1D00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A96EA-9376-A44D-B233-678D5BE6E2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31D16E-8C0E-3642-B7EE-8D91F895BC27}"/>
              </a:ext>
            </a:extLst>
          </p:cNvPr>
          <p:cNvSpPr>
            <a:spLocks noGrp="1"/>
          </p:cNvSpPr>
          <p:nvPr>
            <p:ph type="dt" sz="half" idx="10"/>
          </p:nvPr>
        </p:nvSpPr>
        <p:spPr/>
        <p:txBody>
          <a:bodyPr/>
          <a:lstStyle/>
          <a:p>
            <a:fld id="{70CD829B-A3A6-994B-AEE1-229CD1EC09E0}" type="datetimeFigureOut">
              <a:rPr lang="en-US" smtClean="0"/>
              <a:t>2/21/22</a:t>
            </a:fld>
            <a:endParaRPr lang="en-US"/>
          </a:p>
        </p:txBody>
      </p:sp>
      <p:sp>
        <p:nvSpPr>
          <p:cNvPr id="6" name="Footer Placeholder 5">
            <a:extLst>
              <a:ext uri="{FF2B5EF4-FFF2-40B4-BE49-F238E27FC236}">
                <a16:creationId xmlns:a16="http://schemas.microsoft.com/office/drawing/2014/main" id="{FAFEE446-0EAA-194B-ACB0-D3E0095F3C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175DE-9B21-3A4D-9F89-B776E142F7A6}"/>
              </a:ext>
            </a:extLst>
          </p:cNvPr>
          <p:cNvSpPr>
            <a:spLocks noGrp="1"/>
          </p:cNvSpPr>
          <p:nvPr>
            <p:ph type="sldNum" sz="quarter" idx="12"/>
          </p:nvPr>
        </p:nvSpPr>
        <p:spPr/>
        <p:txBody>
          <a:bodyPr/>
          <a:lstStyle/>
          <a:p>
            <a:fld id="{499DDCA7-D464-B944-AFC8-8B827CE327A0}" type="slidenum">
              <a:rPr lang="en-US" smtClean="0"/>
              <a:t>‹#›</a:t>
            </a:fld>
            <a:endParaRPr lang="en-US"/>
          </a:p>
        </p:txBody>
      </p:sp>
    </p:spTree>
    <p:extLst>
      <p:ext uri="{BB962C8B-B14F-4D97-AF65-F5344CB8AC3E}">
        <p14:creationId xmlns:p14="http://schemas.microsoft.com/office/powerpoint/2010/main" val="69530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4FB4-0AAF-6F4C-A4C7-51DECA1C4D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775616-0AF1-B94E-8BC2-D94F0B449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2770DC-DF9C-A547-A4CF-B1F612A7E2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266106-3932-9F48-A043-61058C9832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3D9D17-1BDB-3841-AE2B-833B52092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C3CE69-5BD3-EF4B-8992-8884E512D035}"/>
              </a:ext>
            </a:extLst>
          </p:cNvPr>
          <p:cNvSpPr>
            <a:spLocks noGrp="1"/>
          </p:cNvSpPr>
          <p:nvPr>
            <p:ph type="dt" sz="half" idx="10"/>
          </p:nvPr>
        </p:nvSpPr>
        <p:spPr/>
        <p:txBody>
          <a:bodyPr/>
          <a:lstStyle/>
          <a:p>
            <a:fld id="{70CD829B-A3A6-994B-AEE1-229CD1EC09E0}" type="datetimeFigureOut">
              <a:rPr lang="en-US" smtClean="0"/>
              <a:t>2/21/22</a:t>
            </a:fld>
            <a:endParaRPr lang="en-US"/>
          </a:p>
        </p:txBody>
      </p:sp>
      <p:sp>
        <p:nvSpPr>
          <p:cNvPr id="8" name="Footer Placeholder 7">
            <a:extLst>
              <a:ext uri="{FF2B5EF4-FFF2-40B4-BE49-F238E27FC236}">
                <a16:creationId xmlns:a16="http://schemas.microsoft.com/office/drawing/2014/main" id="{F7F19D7E-6F59-A94B-A6A5-FBEA0A764F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F7A4D3-63C2-064C-A6A8-87EBDAFCE1E5}"/>
              </a:ext>
            </a:extLst>
          </p:cNvPr>
          <p:cNvSpPr>
            <a:spLocks noGrp="1"/>
          </p:cNvSpPr>
          <p:nvPr>
            <p:ph type="sldNum" sz="quarter" idx="12"/>
          </p:nvPr>
        </p:nvSpPr>
        <p:spPr/>
        <p:txBody>
          <a:bodyPr/>
          <a:lstStyle/>
          <a:p>
            <a:fld id="{499DDCA7-D464-B944-AFC8-8B827CE327A0}" type="slidenum">
              <a:rPr lang="en-US" smtClean="0"/>
              <a:t>‹#›</a:t>
            </a:fld>
            <a:endParaRPr lang="en-US"/>
          </a:p>
        </p:txBody>
      </p:sp>
    </p:spTree>
    <p:extLst>
      <p:ext uri="{BB962C8B-B14F-4D97-AF65-F5344CB8AC3E}">
        <p14:creationId xmlns:p14="http://schemas.microsoft.com/office/powerpoint/2010/main" val="158126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4F6C-3B42-4747-B945-2835107AA8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C13E96-DEB7-E048-B5DB-677660EAC6EE}"/>
              </a:ext>
            </a:extLst>
          </p:cNvPr>
          <p:cNvSpPr>
            <a:spLocks noGrp="1"/>
          </p:cNvSpPr>
          <p:nvPr>
            <p:ph type="dt" sz="half" idx="10"/>
          </p:nvPr>
        </p:nvSpPr>
        <p:spPr/>
        <p:txBody>
          <a:bodyPr/>
          <a:lstStyle/>
          <a:p>
            <a:fld id="{70CD829B-A3A6-994B-AEE1-229CD1EC09E0}" type="datetimeFigureOut">
              <a:rPr lang="en-US" smtClean="0"/>
              <a:t>2/21/22</a:t>
            </a:fld>
            <a:endParaRPr lang="en-US"/>
          </a:p>
        </p:txBody>
      </p:sp>
      <p:sp>
        <p:nvSpPr>
          <p:cNvPr id="4" name="Footer Placeholder 3">
            <a:extLst>
              <a:ext uri="{FF2B5EF4-FFF2-40B4-BE49-F238E27FC236}">
                <a16:creationId xmlns:a16="http://schemas.microsoft.com/office/drawing/2014/main" id="{DA5B0F54-081C-9545-A856-08928500CE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75281-3C79-C447-8916-0A3123303B0B}"/>
              </a:ext>
            </a:extLst>
          </p:cNvPr>
          <p:cNvSpPr>
            <a:spLocks noGrp="1"/>
          </p:cNvSpPr>
          <p:nvPr>
            <p:ph type="sldNum" sz="quarter" idx="12"/>
          </p:nvPr>
        </p:nvSpPr>
        <p:spPr/>
        <p:txBody>
          <a:bodyPr/>
          <a:lstStyle/>
          <a:p>
            <a:fld id="{499DDCA7-D464-B944-AFC8-8B827CE327A0}" type="slidenum">
              <a:rPr lang="en-US" smtClean="0"/>
              <a:t>‹#›</a:t>
            </a:fld>
            <a:endParaRPr lang="en-US"/>
          </a:p>
        </p:txBody>
      </p:sp>
    </p:spTree>
    <p:extLst>
      <p:ext uri="{BB962C8B-B14F-4D97-AF65-F5344CB8AC3E}">
        <p14:creationId xmlns:p14="http://schemas.microsoft.com/office/powerpoint/2010/main" val="124577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0DB2A-6349-3E42-999C-282EF72A7C6C}"/>
              </a:ext>
            </a:extLst>
          </p:cNvPr>
          <p:cNvSpPr>
            <a:spLocks noGrp="1"/>
          </p:cNvSpPr>
          <p:nvPr>
            <p:ph type="dt" sz="half" idx="10"/>
          </p:nvPr>
        </p:nvSpPr>
        <p:spPr/>
        <p:txBody>
          <a:bodyPr/>
          <a:lstStyle/>
          <a:p>
            <a:fld id="{70CD829B-A3A6-994B-AEE1-229CD1EC09E0}" type="datetimeFigureOut">
              <a:rPr lang="en-US" smtClean="0"/>
              <a:t>2/21/22</a:t>
            </a:fld>
            <a:endParaRPr lang="en-US"/>
          </a:p>
        </p:txBody>
      </p:sp>
      <p:sp>
        <p:nvSpPr>
          <p:cNvPr id="3" name="Footer Placeholder 2">
            <a:extLst>
              <a:ext uri="{FF2B5EF4-FFF2-40B4-BE49-F238E27FC236}">
                <a16:creationId xmlns:a16="http://schemas.microsoft.com/office/drawing/2014/main" id="{1B731FDB-B9BD-224A-B019-3579344A47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24FE13-50DF-E84E-A321-9472E2994DF3}"/>
              </a:ext>
            </a:extLst>
          </p:cNvPr>
          <p:cNvSpPr>
            <a:spLocks noGrp="1"/>
          </p:cNvSpPr>
          <p:nvPr>
            <p:ph type="sldNum" sz="quarter" idx="12"/>
          </p:nvPr>
        </p:nvSpPr>
        <p:spPr/>
        <p:txBody>
          <a:bodyPr/>
          <a:lstStyle/>
          <a:p>
            <a:fld id="{499DDCA7-D464-B944-AFC8-8B827CE327A0}" type="slidenum">
              <a:rPr lang="en-US" smtClean="0"/>
              <a:t>‹#›</a:t>
            </a:fld>
            <a:endParaRPr lang="en-US"/>
          </a:p>
        </p:txBody>
      </p:sp>
    </p:spTree>
    <p:extLst>
      <p:ext uri="{BB962C8B-B14F-4D97-AF65-F5344CB8AC3E}">
        <p14:creationId xmlns:p14="http://schemas.microsoft.com/office/powerpoint/2010/main" val="429216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85A3-9627-3046-B9D3-732B01F7F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87E7D4-7E98-A14D-B3AA-0490D94CC4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83CC44-D1E2-2948-83F0-3E0F811B7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E851CE-B84E-D844-8D4E-CEE7EF3134BF}"/>
              </a:ext>
            </a:extLst>
          </p:cNvPr>
          <p:cNvSpPr>
            <a:spLocks noGrp="1"/>
          </p:cNvSpPr>
          <p:nvPr>
            <p:ph type="dt" sz="half" idx="10"/>
          </p:nvPr>
        </p:nvSpPr>
        <p:spPr/>
        <p:txBody>
          <a:bodyPr/>
          <a:lstStyle/>
          <a:p>
            <a:fld id="{70CD829B-A3A6-994B-AEE1-229CD1EC09E0}" type="datetimeFigureOut">
              <a:rPr lang="en-US" smtClean="0"/>
              <a:t>2/21/22</a:t>
            </a:fld>
            <a:endParaRPr lang="en-US"/>
          </a:p>
        </p:txBody>
      </p:sp>
      <p:sp>
        <p:nvSpPr>
          <p:cNvPr id="6" name="Footer Placeholder 5">
            <a:extLst>
              <a:ext uri="{FF2B5EF4-FFF2-40B4-BE49-F238E27FC236}">
                <a16:creationId xmlns:a16="http://schemas.microsoft.com/office/drawing/2014/main" id="{631E4A0E-1583-7B44-AA53-191909EB1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E6E91-56E1-BF40-8244-3240926CEB4C}"/>
              </a:ext>
            </a:extLst>
          </p:cNvPr>
          <p:cNvSpPr>
            <a:spLocks noGrp="1"/>
          </p:cNvSpPr>
          <p:nvPr>
            <p:ph type="sldNum" sz="quarter" idx="12"/>
          </p:nvPr>
        </p:nvSpPr>
        <p:spPr/>
        <p:txBody>
          <a:bodyPr/>
          <a:lstStyle/>
          <a:p>
            <a:fld id="{499DDCA7-D464-B944-AFC8-8B827CE327A0}" type="slidenum">
              <a:rPr lang="en-US" smtClean="0"/>
              <a:t>‹#›</a:t>
            </a:fld>
            <a:endParaRPr lang="en-US"/>
          </a:p>
        </p:txBody>
      </p:sp>
    </p:spTree>
    <p:extLst>
      <p:ext uri="{BB962C8B-B14F-4D97-AF65-F5344CB8AC3E}">
        <p14:creationId xmlns:p14="http://schemas.microsoft.com/office/powerpoint/2010/main" val="201851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4D8C-3C0E-AA40-8146-7EF77BB373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599F6A-FAB0-B345-B3B8-07749A6CA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AAEF5E-A201-E44D-A87E-CCD34F8AC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F8F0B-9AE6-2E43-81F4-8B4215E4DEAA}"/>
              </a:ext>
            </a:extLst>
          </p:cNvPr>
          <p:cNvSpPr>
            <a:spLocks noGrp="1"/>
          </p:cNvSpPr>
          <p:nvPr>
            <p:ph type="dt" sz="half" idx="10"/>
          </p:nvPr>
        </p:nvSpPr>
        <p:spPr/>
        <p:txBody>
          <a:bodyPr/>
          <a:lstStyle/>
          <a:p>
            <a:fld id="{70CD829B-A3A6-994B-AEE1-229CD1EC09E0}" type="datetimeFigureOut">
              <a:rPr lang="en-US" smtClean="0"/>
              <a:t>2/21/22</a:t>
            </a:fld>
            <a:endParaRPr lang="en-US"/>
          </a:p>
        </p:txBody>
      </p:sp>
      <p:sp>
        <p:nvSpPr>
          <p:cNvPr id="6" name="Footer Placeholder 5">
            <a:extLst>
              <a:ext uri="{FF2B5EF4-FFF2-40B4-BE49-F238E27FC236}">
                <a16:creationId xmlns:a16="http://schemas.microsoft.com/office/drawing/2014/main" id="{5DF92173-FB98-B345-84A3-FF1C93FFF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F6F98-E75D-4847-B016-A069F42B6B93}"/>
              </a:ext>
            </a:extLst>
          </p:cNvPr>
          <p:cNvSpPr>
            <a:spLocks noGrp="1"/>
          </p:cNvSpPr>
          <p:nvPr>
            <p:ph type="sldNum" sz="quarter" idx="12"/>
          </p:nvPr>
        </p:nvSpPr>
        <p:spPr/>
        <p:txBody>
          <a:bodyPr/>
          <a:lstStyle/>
          <a:p>
            <a:fld id="{499DDCA7-D464-B944-AFC8-8B827CE327A0}" type="slidenum">
              <a:rPr lang="en-US" smtClean="0"/>
              <a:t>‹#›</a:t>
            </a:fld>
            <a:endParaRPr lang="en-US"/>
          </a:p>
        </p:txBody>
      </p:sp>
    </p:spTree>
    <p:extLst>
      <p:ext uri="{BB962C8B-B14F-4D97-AF65-F5344CB8AC3E}">
        <p14:creationId xmlns:p14="http://schemas.microsoft.com/office/powerpoint/2010/main" val="159141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B76F3-8BC2-B147-A9B0-F9FD7AF34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0EFCC8-4C24-1044-83F5-86525B6BD8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30E2B-CE6C-0A43-942C-9C35A01AD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D829B-A3A6-994B-AEE1-229CD1EC09E0}" type="datetimeFigureOut">
              <a:rPr lang="en-US" smtClean="0"/>
              <a:t>2/21/22</a:t>
            </a:fld>
            <a:endParaRPr lang="en-US"/>
          </a:p>
        </p:txBody>
      </p:sp>
      <p:sp>
        <p:nvSpPr>
          <p:cNvPr id="5" name="Footer Placeholder 4">
            <a:extLst>
              <a:ext uri="{FF2B5EF4-FFF2-40B4-BE49-F238E27FC236}">
                <a16:creationId xmlns:a16="http://schemas.microsoft.com/office/drawing/2014/main" id="{8F63C310-5BC7-0B46-82EB-FD2BE698B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BF425-2A0A-9646-8063-99A96104B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DDCA7-D464-B944-AFC8-8B827CE327A0}" type="slidenum">
              <a:rPr lang="en-US" smtClean="0"/>
              <a:t>‹#›</a:t>
            </a:fld>
            <a:endParaRPr lang="en-US"/>
          </a:p>
        </p:txBody>
      </p:sp>
    </p:spTree>
    <p:extLst>
      <p:ext uri="{BB962C8B-B14F-4D97-AF65-F5344CB8AC3E}">
        <p14:creationId xmlns:p14="http://schemas.microsoft.com/office/powerpoint/2010/main" val="1191395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F0A81-EEC1-C24F-BCC9-1B17182DCBE3}"/>
              </a:ext>
            </a:extLst>
          </p:cNvPr>
          <p:cNvSpPr>
            <a:spLocks noGrp="1"/>
          </p:cNvSpPr>
          <p:nvPr>
            <p:ph type="ctrTitle"/>
          </p:nvPr>
        </p:nvSpPr>
        <p:spPr>
          <a:xfrm>
            <a:off x="1113810" y="2960716"/>
            <a:ext cx="4036334" cy="2387600"/>
          </a:xfrm>
        </p:spPr>
        <p:txBody>
          <a:bodyPr anchor="t">
            <a:normAutofit/>
          </a:bodyPr>
          <a:lstStyle/>
          <a:p>
            <a:pPr algn="l"/>
            <a:r>
              <a:rPr lang="en-US" sz="5400"/>
              <a:t>Febrile Seizures in Pediatrics</a:t>
            </a:r>
          </a:p>
        </p:txBody>
      </p:sp>
      <p:sp>
        <p:nvSpPr>
          <p:cNvPr id="3" name="Subtitle 2">
            <a:extLst>
              <a:ext uri="{FF2B5EF4-FFF2-40B4-BE49-F238E27FC236}">
                <a16:creationId xmlns:a16="http://schemas.microsoft.com/office/drawing/2014/main" id="{E55225CE-5625-1E43-93A2-DFED071AFF0E}"/>
              </a:ext>
            </a:extLst>
          </p:cNvPr>
          <p:cNvSpPr>
            <a:spLocks noGrp="1"/>
          </p:cNvSpPr>
          <p:nvPr>
            <p:ph type="subTitle" idx="1"/>
          </p:nvPr>
        </p:nvSpPr>
        <p:spPr>
          <a:xfrm>
            <a:off x="633593" y="4154516"/>
            <a:ext cx="4036333" cy="1709849"/>
          </a:xfrm>
        </p:spPr>
        <p:txBody>
          <a:bodyPr anchor="b">
            <a:normAutofit/>
          </a:bodyPr>
          <a:lstStyle/>
          <a:p>
            <a:pPr algn="l"/>
            <a:r>
              <a:rPr lang="en-US" sz="2000"/>
              <a:t>By Natalie Johnson, PA-S</a:t>
            </a:r>
            <a:endParaRPr lang="en-US" sz="2000" dirty="0"/>
          </a:p>
        </p:txBody>
      </p:sp>
      <p:grpSp>
        <p:nvGrpSpPr>
          <p:cNvPr id="21" name="Group 2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ain">
            <a:extLst>
              <a:ext uri="{FF2B5EF4-FFF2-40B4-BE49-F238E27FC236}">
                <a16:creationId xmlns:a16="http://schemas.microsoft.com/office/drawing/2014/main" id="{F4282FD4-3C95-498F-AF65-699BA029F9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7597" y="666728"/>
            <a:ext cx="5465791" cy="5465791"/>
          </a:xfrm>
          <a:prstGeom prst="rect">
            <a:avLst/>
          </a:prstGeom>
        </p:spPr>
      </p:pic>
    </p:spTree>
    <p:extLst>
      <p:ext uri="{BB962C8B-B14F-4D97-AF65-F5344CB8AC3E}">
        <p14:creationId xmlns:p14="http://schemas.microsoft.com/office/powerpoint/2010/main" val="319156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93442677-6FE8-804E-A882-663A0AD3DEA0}"/>
              </a:ext>
            </a:extLst>
          </p:cNvPr>
          <p:cNvPicPr>
            <a:picLocks noChangeAspect="1"/>
          </p:cNvPicPr>
          <p:nvPr/>
        </p:nvPicPr>
        <p:blipFill>
          <a:blip r:embed="rId3"/>
          <a:stretch>
            <a:fillRect/>
          </a:stretch>
        </p:blipFill>
        <p:spPr>
          <a:xfrm>
            <a:off x="5289437" y="3295106"/>
            <a:ext cx="3626682" cy="1934622"/>
          </a:xfrm>
          <a:prstGeom prst="rect">
            <a:avLst/>
          </a:prstGeom>
        </p:spPr>
      </p:pic>
      <p:pic>
        <p:nvPicPr>
          <p:cNvPr id="5" name="Content Placeholder 4" descr="Graphical user interface, text, application&#10;&#10;Description automatically generated">
            <a:extLst>
              <a:ext uri="{FF2B5EF4-FFF2-40B4-BE49-F238E27FC236}">
                <a16:creationId xmlns:a16="http://schemas.microsoft.com/office/drawing/2014/main" id="{FDD3916F-675B-3945-88F0-3FA562D1BD8A}"/>
              </a:ext>
            </a:extLst>
          </p:cNvPr>
          <p:cNvPicPr>
            <a:picLocks noGrp="1" noChangeAspect="1"/>
          </p:cNvPicPr>
          <p:nvPr>
            <p:ph idx="1"/>
          </p:nvPr>
        </p:nvPicPr>
        <p:blipFill rotWithShape="1">
          <a:blip r:embed="rId4"/>
          <a:srcRect t="4320"/>
          <a:stretch/>
        </p:blipFill>
        <p:spPr>
          <a:xfrm>
            <a:off x="3672984" y="5329459"/>
            <a:ext cx="6859588" cy="1211263"/>
          </a:xfrm>
        </p:spPr>
      </p:pic>
      <p:sp>
        <p:nvSpPr>
          <p:cNvPr id="2" name="Title 1">
            <a:extLst>
              <a:ext uri="{FF2B5EF4-FFF2-40B4-BE49-F238E27FC236}">
                <a16:creationId xmlns:a16="http://schemas.microsoft.com/office/drawing/2014/main" id="{180BD215-334B-F34E-96FF-E2A66B881DA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Questions parents may have:</a:t>
            </a:r>
          </a:p>
        </p:txBody>
      </p:sp>
      <p:sp>
        <p:nvSpPr>
          <p:cNvPr id="8" name="TextBox 7">
            <a:extLst>
              <a:ext uri="{FF2B5EF4-FFF2-40B4-BE49-F238E27FC236}">
                <a16:creationId xmlns:a16="http://schemas.microsoft.com/office/drawing/2014/main" id="{D777A88C-9F39-514F-8E02-AA789A8A84D6}"/>
              </a:ext>
            </a:extLst>
          </p:cNvPr>
          <p:cNvSpPr txBox="1"/>
          <p:nvPr/>
        </p:nvSpPr>
        <p:spPr>
          <a:xfrm>
            <a:off x="3308694" y="922909"/>
            <a:ext cx="8345750" cy="646331"/>
          </a:xfrm>
          <a:prstGeom prst="rect">
            <a:avLst/>
          </a:prstGeom>
          <a:noFill/>
        </p:spPr>
        <p:txBody>
          <a:bodyPr wrap="square" rtlCol="0">
            <a:spAutoFit/>
          </a:bodyPr>
          <a:lstStyle/>
          <a:p>
            <a:r>
              <a:rPr lang="en-US" b="1" dirty="0"/>
              <a:t>Will they have one again? Will they get epilepsy? Will they have brain damage? Was this from a vaccine?</a:t>
            </a:r>
          </a:p>
        </p:txBody>
      </p:sp>
      <p:sp>
        <p:nvSpPr>
          <p:cNvPr id="9" name="TextBox 8">
            <a:extLst>
              <a:ext uri="{FF2B5EF4-FFF2-40B4-BE49-F238E27FC236}">
                <a16:creationId xmlns:a16="http://schemas.microsoft.com/office/drawing/2014/main" id="{24C72802-68D6-D54F-AECF-ADFC103801F9}"/>
              </a:ext>
            </a:extLst>
          </p:cNvPr>
          <p:cNvSpPr txBox="1"/>
          <p:nvPr/>
        </p:nvSpPr>
        <p:spPr>
          <a:xfrm>
            <a:off x="3523374" y="1713700"/>
            <a:ext cx="8131070" cy="1754326"/>
          </a:xfrm>
          <a:prstGeom prst="rect">
            <a:avLst/>
          </a:prstGeom>
          <a:noFill/>
        </p:spPr>
        <p:txBody>
          <a:bodyPr wrap="square" rtlCol="0">
            <a:spAutoFit/>
          </a:bodyPr>
          <a:lstStyle/>
          <a:p>
            <a:r>
              <a:rPr lang="en-US" dirty="0"/>
              <a:t>Epilepsy occurs more frequently in children who have had febrile seizures than in the general population. In a normal child with a simple febrile seizure, the risk is approximately 1 to 2 percent, only slightly above that of the general population . For children with complex febrile seizures, an abnormal developmental history, or a family history of epilepsy, the risk is closer to 5 to 10 percent.</a:t>
            </a:r>
          </a:p>
          <a:p>
            <a:endParaRPr lang="en-US" dirty="0"/>
          </a:p>
        </p:txBody>
      </p:sp>
    </p:spTree>
    <p:extLst>
      <p:ext uri="{BB962C8B-B14F-4D97-AF65-F5344CB8AC3E}">
        <p14:creationId xmlns:p14="http://schemas.microsoft.com/office/powerpoint/2010/main" val="1106497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507EB-1F41-A543-A55D-F27591DAAE11}"/>
              </a:ext>
            </a:extLst>
          </p:cNvPr>
          <p:cNvSpPr>
            <a:spLocks noGrp="1"/>
          </p:cNvSpPr>
          <p:nvPr>
            <p:ph type="title"/>
          </p:nvPr>
        </p:nvSpPr>
        <p:spPr>
          <a:xfrm>
            <a:off x="808638" y="386930"/>
            <a:ext cx="9236700" cy="1188950"/>
          </a:xfrm>
        </p:spPr>
        <p:txBody>
          <a:bodyPr anchor="b">
            <a:normAutofit/>
          </a:bodyPr>
          <a:lstStyle/>
          <a:p>
            <a:r>
              <a:rPr lang="en-US" sz="5400"/>
              <a:t>Resources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25A5EE-72DB-C44B-8A5C-4FB967E8D3C0}"/>
              </a:ext>
            </a:extLst>
          </p:cNvPr>
          <p:cNvSpPr>
            <a:spLocks noGrp="1"/>
          </p:cNvSpPr>
          <p:nvPr>
            <p:ph idx="1"/>
          </p:nvPr>
        </p:nvSpPr>
        <p:spPr>
          <a:xfrm>
            <a:off x="793660" y="2599509"/>
            <a:ext cx="10143668" cy="3435531"/>
          </a:xfrm>
        </p:spPr>
        <p:txBody>
          <a:bodyPr anchor="ctr">
            <a:normAutofit/>
          </a:bodyPr>
          <a:lstStyle/>
          <a:p>
            <a:pPr marL="342900" indent="-342900">
              <a:buFont typeface="+mj-lt"/>
              <a:buAutoNum type="arabicPeriod"/>
            </a:pPr>
            <a:r>
              <a:rPr lang="en-US" sz="1800" dirty="0">
                <a:latin typeface="Times" pitchFamily="2" charset="0"/>
              </a:rPr>
              <a:t>Smith DK, Sadler KP &amp; </a:t>
            </a:r>
            <a:r>
              <a:rPr lang="en-US" sz="1800" dirty="0" err="1">
                <a:latin typeface="Times" pitchFamily="2" charset="0"/>
              </a:rPr>
              <a:t>Benedum</a:t>
            </a:r>
            <a:r>
              <a:rPr lang="en-US" sz="1800" dirty="0">
                <a:latin typeface="Times" pitchFamily="2" charset="0"/>
              </a:rPr>
              <a:t> M. </a:t>
            </a:r>
            <a:r>
              <a:rPr lang="en-US" sz="1800" i="1" dirty="0">
                <a:latin typeface="Times" pitchFamily="2" charset="0"/>
              </a:rPr>
              <a:t>Am Fam Physician.</a:t>
            </a:r>
            <a:r>
              <a:rPr lang="en-US" sz="1800" dirty="0">
                <a:latin typeface="Times" pitchFamily="2" charset="0"/>
              </a:rPr>
              <a:t> 2019 Apr 1; 99(7):445-450</a:t>
            </a:r>
          </a:p>
          <a:p>
            <a:pPr marL="342900" indent="-342900">
              <a:buFont typeface="+mj-lt"/>
              <a:buAutoNum type="arabicPeriod"/>
            </a:pPr>
            <a:r>
              <a:rPr lang="en-US" sz="1800" dirty="0">
                <a:latin typeface="Times" pitchFamily="2" charset="0"/>
              </a:rPr>
              <a:t>Jensen KV &amp; Liu N. Peds case notes: febrile seizures. Accessed at https://</a:t>
            </a:r>
            <a:r>
              <a:rPr lang="en-US" sz="1800" dirty="0" err="1">
                <a:latin typeface="Times" pitchFamily="2" charset="0"/>
              </a:rPr>
              <a:t>www.pedscases.com</a:t>
            </a:r>
            <a:r>
              <a:rPr lang="en-US" sz="1800" dirty="0">
                <a:latin typeface="Times" pitchFamily="2" charset="0"/>
              </a:rPr>
              <a:t>/febrile-seizures-0</a:t>
            </a:r>
          </a:p>
        </p:txBody>
      </p:sp>
    </p:spTree>
    <p:extLst>
      <p:ext uri="{BB962C8B-B14F-4D97-AF65-F5344CB8AC3E}">
        <p14:creationId xmlns:p14="http://schemas.microsoft.com/office/powerpoint/2010/main" val="205421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194B64-7E5F-E94D-8838-24822B6D1F5F}"/>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Why can fevers cause seizures?</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Kejang Demam - docnesia.com">
            <a:extLst>
              <a:ext uri="{FF2B5EF4-FFF2-40B4-BE49-F238E27FC236}">
                <a16:creationId xmlns:a16="http://schemas.microsoft.com/office/drawing/2014/main" id="{9DD4B454-7E66-984D-884B-4A728CE25D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5238" y="1324642"/>
            <a:ext cx="7608304" cy="427967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59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34384-49B3-F64D-929F-1EDD1A721C39}"/>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000" kern="1200">
                <a:solidFill>
                  <a:schemeClr val="tx1"/>
                </a:solidFill>
                <a:latin typeface="+mj-lt"/>
                <a:ea typeface="+mj-ea"/>
                <a:cs typeface="+mj-cs"/>
              </a:rPr>
              <a:t>What are the classifications?</a:t>
            </a:r>
          </a:p>
        </p:txBody>
      </p:sp>
      <p:grpSp>
        <p:nvGrpSpPr>
          <p:cNvPr id="73" name="Group 7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ebrile Seizures: Risks, Evaluation, and Prognosis - American Family  Physician">
            <a:extLst>
              <a:ext uri="{FF2B5EF4-FFF2-40B4-BE49-F238E27FC236}">
                <a16:creationId xmlns:a16="http://schemas.microsoft.com/office/drawing/2014/main" id="{23B8BD55-7C79-2B47-82C1-39E348C63B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3244" y="666728"/>
            <a:ext cx="4734497"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1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Structured assessment of transient focal and nonfocal neurological... |  Download Table">
            <a:extLst>
              <a:ext uri="{FF2B5EF4-FFF2-40B4-BE49-F238E27FC236}">
                <a16:creationId xmlns:a16="http://schemas.microsoft.com/office/drawing/2014/main" id="{CA1DD2A5-9523-5B45-B8DD-A929593310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0688" y="918546"/>
            <a:ext cx="7549659" cy="497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1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4F7E6-B836-3D42-B1EA-2992A193F899}"/>
              </a:ext>
            </a:extLst>
          </p:cNvPr>
          <p:cNvSpPr>
            <a:spLocks noGrp="1"/>
          </p:cNvSpPr>
          <p:nvPr>
            <p:ph type="title"/>
          </p:nvPr>
        </p:nvSpPr>
        <p:spPr>
          <a:xfrm>
            <a:off x="808638" y="386930"/>
            <a:ext cx="9236700" cy="1188950"/>
          </a:xfrm>
        </p:spPr>
        <p:txBody>
          <a:bodyPr anchor="b">
            <a:normAutofit/>
          </a:bodyPr>
          <a:lstStyle/>
          <a:p>
            <a:r>
              <a:rPr lang="en-US" sz="5400" dirty="0"/>
              <a:t>Common causes and risk factors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3734C0-7463-2C41-AE78-EF4F96115BFC}"/>
              </a:ext>
            </a:extLst>
          </p:cNvPr>
          <p:cNvSpPr>
            <a:spLocks noGrp="1"/>
          </p:cNvSpPr>
          <p:nvPr>
            <p:ph idx="1"/>
          </p:nvPr>
        </p:nvSpPr>
        <p:spPr>
          <a:xfrm>
            <a:off x="737407" y="2203079"/>
            <a:ext cx="10199921" cy="3831961"/>
          </a:xfrm>
        </p:spPr>
        <p:txBody>
          <a:bodyPr anchor="ctr">
            <a:normAutofit/>
          </a:bodyPr>
          <a:lstStyle/>
          <a:p>
            <a:pPr marL="0" indent="0">
              <a:buNone/>
            </a:pPr>
            <a:r>
              <a:rPr lang="en-US" sz="1700" dirty="0"/>
              <a:t>The cause of febrile seizures is likely multifactorial</a:t>
            </a:r>
          </a:p>
          <a:p>
            <a:pPr marL="0" indent="0">
              <a:buNone/>
            </a:pPr>
            <a:endParaRPr lang="en-US" sz="1700" dirty="0"/>
          </a:p>
          <a:p>
            <a:pPr marL="0" indent="0">
              <a:buNone/>
            </a:pPr>
            <a:r>
              <a:rPr lang="en-US" sz="1700" dirty="0"/>
              <a:t>Viral illnesses, certain vaccinations, and genetic predisposition are common risk factors that may affect a vulnerable, developing nervous system under the stress of a fever.</a:t>
            </a:r>
          </a:p>
          <a:p>
            <a:pPr lvl="1"/>
            <a:r>
              <a:rPr lang="en-US" sz="1400" dirty="0"/>
              <a:t>Viruses most commonly correlated with febrile seizures include human herpesvirus 6, influenza, adenovirus, and parainfluenza</a:t>
            </a:r>
          </a:p>
          <a:p>
            <a:pPr marL="457200" lvl="1" indent="0">
              <a:buNone/>
            </a:pPr>
            <a:endParaRPr lang="en-US" sz="500" dirty="0"/>
          </a:p>
          <a:p>
            <a:pPr marL="0" indent="0">
              <a:buNone/>
            </a:pPr>
            <a:endParaRPr lang="en-US" sz="1700" dirty="0"/>
          </a:p>
          <a:p>
            <a:pPr marL="0" indent="0">
              <a:buNone/>
            </a:pPr>
            <a:r>
              <a:rPr lang="en-US" sz="1700" dirty="0"/>
              <a:t>Other risk factors include exposures in utero, such as maternal smoking and maternal stress; being in the neonatal intensive care unit for more than 28 days, developmental delay, having a first-degree relative with a history of febrile seizures, having a second-degree relative with a history of febrile seizures, and day care attendance</a:t>
            </a:r>
          </a:p>
        </p:txBody>
      </p:sp>
    </p:spTree>
    <p:extLst>
      <p:ext uri="{BB962C8B-B14F-4D97-AF65-F5344CB8AC3E}">
        <p14:creationId xmlns:p14="http://schemas.microsoft.com/office/powerpoint/2010/main" val="187404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6A33-01D1-F74C-8C00-9287B240E6DE}"/>
              </a:ext>
            </a:extLst>
          </p:cNvPr>
          <p:cNvSpPr>
            <a:spLocks noGrp="1"/>
          </p:cNvSpPr>
          <p:nvPr>
            <p:ph type="title"/>
          </p:nvPr>
        </p:nvSpPr>
        <p:spPr/>
        <p:txBody>
          <a:bodyPr/>
          <a:lstStyle/>
          <a:p>
            <a:r>
              <a:rPr lang="en-US" dirty="0"/>
              <a:t>Management for simple febrile seizures</a:t>
            </a:r>
          </a:p>
        </p:txBody>
      </p:sp>
      <p:pic>
        <p:nvPicPr>
          <p:cNvPr id="3074" name="Picture 2" descr="Febrile Seizures: Risks, Evaluation, and Prognosis - American Family  Physician">
            <a:extLst>
              <a:ext uri="{FF2B5EF4-FFF2-40B4-BE49-F238E27FC236}">
                <a16:creationId xmlns:a16="http://schemas.microsoft.com/office/drawing/2014/main" id="{76BB0B66-D8BB-D24C-81FB-89206A976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08" y="1646555"/>
            <a:ext cx="5600192" cy="48463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ebrile Seizures: Risks, Evaluation, and Prognosis - American Family  Physician">
            <a:extLst>
              <a:ext uri="{FF2B5EF4-FFF2-40B4-BE49-F238E27FC236}">
                <a16:creationId xmlns:a16="http://schemas.microsoft.com/office/drawing/2014/main" id="{9C4B62F0-2BF2-AE4C-AD2B-515888D4A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646" y="2344188"/>
            <a:ext cx="4639546" cy="263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86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BBF93-38F4-704C-9278-26DD17970036}"/>
              </a:ext>
            </a:extLst>
          </p:cNvPr>
          <p:cNvSpPr>
            <a:spLocks noGrp="1"/>
          </p:cNvSpPr>
          <p:nvPr>
            <p:ph type="title"/>
          </p:nvPr>
        </p:nvSpPr>
        <p:spPr>
          <a:xfrm>
            <a:off x="808638" y="386930"/>
            <a:ext cx="9236700" cy="1188950"/>
          </a:xfrm>
        </p:spPr>
        <p:txBody>
          <a:bodyPr anchor="b">
            <a:normAutofit/>
          </a:bodyPr>
          <a:lstStyle/>
          <a:p>
            <a:r>
              <a:rPr lang="en-US" sz="4200"/>
              <a:t>Management for complex febrile seizures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0680AA-7EE5-E54F-B9E1-5539A6F4F492}"/>
              </a:ext>
            </a:extLst>
          </p:cNvPr>
          <p:cNvSpPr>
            <a:spLocks noGrp="1"/>
          </p:cNvSpPr>
          <p:nvPr>
            <p:ph idx="1"/>
          </p:nvPr>
        </p:nvSpPr>
        <p:spPr>
          <a:xfrm>
            <a:off x="282633" y="1998369"/>
            <a:ext cx="11100729" cy="4748986"/>
          </a:xfrm>
        </p:spPr>
        <p:txBody>
          <a:bodyPr anchor="ctr">
            <a:normAutofit/>
          </a:bodyPr>
          <a:lstStyle/>
          <a:p>
            <a:pPr marL="0" indent="0">
              <a:buNone/>
            </a:pPr>
            <a:r>
              <a:rPr lang="en-US" sz="1600" dirty="0"/>
              <a:t>Decisions about diagnostic testing may not be as straightforward in children with a complex febrile seizure, because complex febrile seizures are more heterogeneous. </a:t>
            </a:r>
          </a:p>
          <a:p>
            <a:pPr marL="0" indent="0">
              <a:buNone/>
            </a:pPr>
            <a:endParaRPr lang="en-US" sz="1600" dirty="0"/>
          </a:p>
          <a:p>
            <a:pPr marL="0" indent="0">
              <a:buNone/>
            </a:pPr>
            <a:r>
              <a:rPr lang="en-US" sz="1600" dirty="0"/>
              <a:t>The neurologic examination is crucial when deciding whether to perform a lumbar puncture. </a:t>
            </a:r>
          </a:p>
          <a:p>
            <a:pPr marL="0" indent="0">
              <a:buNone/>
            </a:pPr>
            <a:endParaRPr lang="en-US" sz="1600" dirty="0"/>
          </a:p>
          <a:p>
            <a:pPr marL="0" indent="0">
              <a:buNone/>
            </a:pPr>
            <a:r>
              <a:rPr lang="en-US" sz="1600" dirty="0"/>
              <a:t>In a case series of 526 patients with a first complex febrile seizure, only four patients had clinically significant intracranial pathology, and three of those four had obvious findings on physical examination.</a:t>
            </a:r>
          </a:p>
          <a:p>
            <a:pPr marL="0" indent="0">
              <a:buNone/>
            </a:pPr>
            <a:endParaRPr lang="en-US" sz="1600" u="sng" baseline="30000" dirty="0"/>
          </a:p>
          <a:p>
            <a:pPr marL="0" indent="0">
              <a:buNone/>
            </a:pPr>
            <a:r>
              <a:rPr lang="en-US" sz="1600" dirty="0"/>
              <a:t>Neuroimaging is not necessary for complex febrile seizures unless the child has abnormal or focal findings on neurologic examination.</a:t>
            </a:r>
          </a:p>
          <a:p>
            <a:pPr marL="0" indent="0">
              <a:buNone/>
            </a:pPr>
            <a:r>
              <a:rPr lang="en-US" sz="1600" dirty="0"/>
              <a:t>Electroencephalography (EEG) has no role in the acute management of febrile seizures and does not predict recurrence.</a:t>
            </a:r>
            <a:r>
              <a:rPr lang="en-US" sz="1600" u="sng" baseline="30000" dirty="0"/>
              <a:t> </a:t>
            </a:r>
            <a:r>
              <a:rPr lang="en-US" sz="1600" dirty="0"/>
              <a:t>However, outpatient EEG should be performed in children with multiple risk factors for epilepsy (developmental delay, family history of epilepsy, and more than one defining feature of a complex febrile seizure) because of the risk of subsequent nonfebrile seizures</a:t>
            </a:r>
          </a:p>
          <a:p>
            <a:endParaRPr lang="en-US" sz="1300" dirty="0"/>
          </a:p>
        </p:txBody>
      </p:sp>
    </p:spTree>
    <p:extLst>
      <p:ext uri="{BB962C8B-B14F-4D97-AF65-F5344CB8AC3E}">
        <p14:creationId xmlns:p14="http://schemas.microsoft.com/office/powerpoint/2010/main" val="1174308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4C628-2837-454F-8259-A7994A2F9A17}"/>
              </a:ext>
            </a:extLst>
          </p:cNvPr>
          <p:cNvSpPr>
            <a:spLocks noGrp="1"/>
          </p:cNvSpPr>
          <p:nvPr>
            <p:ph type="title"/>
          </p:nvPr>
        </p:nvSpPr>
        <p:spPr>
          <a:xfrm>
            <a:off x="808638" y="386930"/>
            <a:ext cx="9236700" cy="1188950"/>
          </a:xfrm>
        </p:spPr>
        <p:txBody>
          <a:bodyPr anchor="b">
            <a:normAutofit/>
          </a:bodyPr>
          <a:lstStyle/>
          <a:p>
            <a:r>
              <a:rPr lang="en-US" sz="5400" dirty="0"/>
              <a:t>Acute management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4054CA-66F1-ED47-8AA8-8A5C704AB243}"/>
              </a:ext>
            </a:extLst>
          </p:cNvPr>
          <p:cNvSpPr>
            <a:spLocks noGrp="1"/>
          </p:cNvSpPr>
          <p:nvPr>
            <p:ph idx="1"/>
          </p:nvPr>
        </p:nvSpPr>
        <p:spPr>
          <a:xfrm>
            <a:off x="507090" y="2361020"/>
            <a:ext cx="10440409" cy="3831961"/>
          </a:xfrm>
        </p:spPr>
        <p:txBody>
          <a:bodyPr anchor="ctr">
            <a:normAutofit fontScale="92500" lnSpcReduction="10000"/>
          </a:bodyPr>
          <a:lstStyle/>
          <a:p>
            <a:pPr marL="0" indent="0">
              <a:buNone/>
            </a:pPr>
            <a:r>
              <a:rPr lang="en-US" sz="2000" dirty="0"/>
              <a:t>Prehospital and emergent management should focus on stabilizing the patient (ABCs [airway, breathing, and circulation])</a:t>
            </a:r>
          </a:p>
          <a:p>
            <a:pPr marL="0" indent="0">
              <a:buNone/>
            </a:pPr>
            <a:endParaRPr lang="en-US" sz="2000" dirty="0"/>
          </a:p>
          <a:p>
            <a:pPr marL="0" indent="0">
              <a:buNone/>
            </a:pPr>
            <a:r>
              <a:rPr lang="en-US" sz="2000" dirty="0"/>
              <a:t>Most febrile seizures are self-limited and end before patients arrive at the hospital. However, seizures lasting longer than five minutes are unlikely to stop on their own, and a benzodiazepine should be administered to break the seizure</a:t>
            </a:r>
          </a:p>
          <a:p>
            <a:pPr marL="0" indent="0">
              <a:buNone/>
            </a:pPr>
            <a:endParaRPr lang="en-US" sz="2000" dirty="0"/>
          </a:p>
          <a:p>
            <a:pPr marL="0" indent="0">
              <a:buNone/>
            </a:pPr>
            <a:r>
              <a:rPr lang="en-US" sz="2000" dirty="0"/>
              <a:t>A 2018 Cochrane review concluded that intravenous lorazepam (Ativan) and diazepam have similar rates of seizure cessation and respiratory depression</a:t>
            </a:r>
          </a:p>
          <a:p>
            <a:pPr marL="0" indent="0">
              <a:buNone/>
            </a:pPr>
            <a:r>
              <a:rPr lang="en-US" sz="2000" dirty="0"/>
              <a:t>When intravenous access is unavailable, buccal midazolam or rectal diazepam (</a:t>
            </a:r>
            <a:r>
              <a:rPr lang="en-US" sz="2000" dirty="0" err="1"/>
              <a:t>Diastat</a:t>
            </a:r>
            <a:r>
              <a:rPr lang="en-US" sz="2000" dirty="0"/>
              <a:t>) is acceptable. </a:t>
            </a:r>
          </a:p>
          <a:p>
            <a:pPr marL="0" indent="0">
              <a:buNone/>
            </a:pPr>
            <a:r>
              <a:rPr lang="en-US" sz="2000" dirty="0"/>
              <a:t>The Cochrane review concluded that there is insufficient evidence to support the use of intranasal benzodiazepines</a:t>
            </a:r>
          </a:p>
        </p:txBody>
      </p:sp>
    </p:spTree>
    <p:extLst>
      <p:ext uri="{BB962C8B-B14F-4D97-AF65-F5344CB8AC3E}">
        <p14:creationId xmlns:p14="http://schemas.microsoft.com/office/powerpoint/2010/main" val="1446415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4715-B2AB-8244-BA77-01536402CC17}"/>
              </a:ext>
            </a:extLst>
          </p:cNvPr>
          <p:cNvSpPr>
            <a:spLocks noGrp="1"/>
          </p:cNvSpPr>
          <p:nvPr>
            <p:ph type="title"/>
          </p:nvPr>
        </p:nvSpPr>
        <p:spPr>
          <a:xfrm>
            <a:off x="4965430" y="629268"/>
            <a:ext cx="6586491" cy="1286160"/>
          </a:xfrm>
        </p:spPr>
        <p:txBody>
          <a:bodyPr anchor="b">
            <a:normAutofit/>
          </a:bodyPr>
          <a:lstStyle/>
          <a:p>
            <a:r>
              <a:rPr lang="en-US" dirty="0"/>
              <a:t>Seizures in children</a:t>
            </a:r>
          </a:p>
        </p:txBody>
      </p:sp>
      <p:pic>
        <p:nvPicPr>
          <p:cNvPr id="2050" name="Picture 2" descr="Seizures - afebrile">
            <a:extLst>
              <a:ext uri="{FF2B5EF4-FFF2-40B4-BE49-F238E27FC236}">
                <a16:creationId xmlns:a16="http://schemas.microsoft.com/office/drawing/2014/main" id="{810EE766-EB74-AC41-93C2-AAA33DF6D8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57" r="32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2AF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076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1100</Words>
  <Application>Microsoft Macintosh PowerPoint</Application>
  <PresentationFormat>Widescreen</PresentationFormat>
  <Paragraphs>59</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vt:lpstr>
      <vt:lpstr>Office Theme</vt:lpstr>
      <vt:lpstr>Febrile Seizures in Pediatrics</vt:lpstr>
      <vt:lpstr>Why can fevers cause seizures?</vt:lpstr>
      <vt:lpstr>What are the classifications?</vt:lpstr>
      <vt:lpstr>PowerPoint Presentation</vt:lpstr>
      <vt:lpstr>Common causes and risk factors</vt:lpstr>
      <vt:lpstr>Management for simple febrile seizures</vt:lpstr>
      <vt:lpstr>Management for complex febrile seizures</vt:lpstr>
      <vt:lpstr>Acute management </vt:lpstr>
      <vt:lpstr>Seizures in children</vt:lpstr>
      <vt:lpstr>Questions parents may have: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Febrile Seizures in Pediatrics</dc:title>
  <dc:creator>Natalie Johnson</dc:creator>
  <cp:lastModifiedBy>Natalie Johnson</cp:lastModifiedBy>
  <cp:revision>3</cp:revision>
  <dcterms:created xsi:type="dcterms:W3CDTF">2022-02-20T21:07:21Z</dcterms:created>
  <dcterms:modified xsi:type="dcterms:W3CDTF">2022-02-21T17:38:30Z</dcterms:modified>
</cp:coreProperties>
</file>